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6"/>
  </p:notesMasterIdLst>
  <p:handoutMasterIdLst>
    <p:handoutMasterId r:id="rId17"/>
  </p:handoutMasterIdLst>
  <p:sldIdLst>
    <p:sldId id="270" r:id="rId2"/>
    <p:sldId id="322" r:id="rId3"/>
    <p:sldId id="416" r:id="rId4"/>
    <p:sldId id="417" r:id="rId5"/>
    <p:sldId id="423" r:id="rId6"/>
    <p:sldId id="422" r:id="rId7"/>
    <p:sldId id="424" r:id="rId8"/>
    <p:sldId id="425" r:id="rId9"/>
    <p:sldId id="427" r:id="rId10"/>
    <p:sldId id="426" r:id="rId11"/>
    <p:sldId id="428" r:id="rId12"/>
    <p:sldId id="384" r:id="rId13"/>
    <p:sldId id="415" r:id="rId14"/>
    <p:sldId id="269" r:id="rId15"/>
  </p:sldIdLst>
  <p:sldSz cx="9144000" cy="6858000" type="screen4x3"/>
  <p:notesSz cx="6858000" cy="9144000"/>
  <p:custDataLst>
    <p:tags r:id="rId1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3" autoAdjust="0"/>
    <p:restoredTop sz="71233" autoAdjust="0"/>
  </p:normalViewPr>
  <p:slideViewPr>
    <p:cSldViewPr snapToGrid="0" snapToObjects="1">
      <p:cViewPr varScale="1">
        <p:scale>
          <a:sx n="64" d="100"/>
          <a:sy n="64" d="100"/>
        </p:scale>
        <p:origin x="-1336" y="-96"/>
      </p:cViewPr>
      <p:guideLst>
        <p:guide orient="horz" pos="4319"/>
        <p:guide pos="205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4/29/16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4/29/16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11</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131343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361309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ＭＳ Ｐゴシック" pitchFamily="-110" charset="-128"/>
              <a:cs typeface="ＭＳ Ｐゴシック" pitchFamily="-110" charset="-128"/>
            </a:endParaRPr>
          </a:p>
          <a:p>
            <a:r>
              <a:rPr lang="en-US" dirty="0" smtClean="0">
                <a:effectLst/>
              </a:rPr>
              <a:t>Illustration of the Halsted incision and final cut. In 1882 the American surgeon William Halsted first performed what would become known as the Halsted Mastectomy, which involves removal of the entire breast, area lymphatic tissue, and the </a:t>
            </a:r>
            <a:r>
              <a:rPr lang="en-US" dirty="0" err="1" smtClean="0">
                <a:effectLst/>
              </a:rPr>
              <a:t>pectoralis</a:t>
            </a:r>
            <a:r>
              <a:rPr lang="en-US" dirty="0" smtClean="0">
                <a:effectLst/>
              </a:rPr>
              <a:t> muscle. Halsted achieved a 5-year cure rate of 40% through a number of innovations his aggressive approach to tissue removal, his use of the antiseptic techniques introduced by Joseph Lister, and his introduction of the use of rubber gloves.</a:t>
            </a: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4</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dividing cells retain single and double strand breaks</a:t>
            </a:r>
            <a:r>
              <a:rPr lang="en-US" baseline="0" dirty="0" smtClean="0"/>
              <a:t> during proliferation – accumulate more damage</a:t>
            </a:r>
          </a:p>
          <a:p>
            <a:r>
              <a:rPr lang="en-US" baseline="0" dirty="0" err="1" smtClean="0"/>
              <a:t>radiosensitivity</a:t>
            </a:r>
            <a:r>
              <a:rPr lang="en-US" baseline="0" dirty="0" smtClean="0"/>
              <a:t> varies greatly across cancer types- only used for some cancers</a:t>
            </a:r>
          </a:p>
          <a:p>
            <a:endParaRPr lang="en-US" baseline="0" dirty="0" smtClean="0"/>
          </a:p>
          <a:p>
            <a:r>
              <a:rPr lang="en-US" baseline="0" dirty="0" smtClean="0"/>
              <a:t>more info: http://</a:t>
            </a:r>
            <a:r>
              <a:rPr lang="en-US" baseline="0" dirty="0" err="1" smtClean="0"/>
              <a:t>www.cancer.gov</a:t>
            </a:r>
            <a:r>
              <a:rPr lang="en-US" baseline="0" dirty="0" smtClean="0"/>
              <a:t>/</a:t>
            </a:r>
            <a:r>
              <a:rPr lang="en-US" baseline="0" dirty="0" err="1" smtClean="0"/>
              <a:t>cancertopics</a:t>
            </a:r>
            <a:r>
              <a:rPr lang="en-US" baseline="0" dirty="0" smtClean="0"/>
              <a:t>/factsheet/Therapy/radiation</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6</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dividing cells retain single and double strand breaks</a:t>
            </a:r>
            <a:r>
              <a:rPr lang="en-US" baseline="0" dirty="0" smtClean="0"/>
              <a:t> during proliferation – accumulate more damage</a:t>
            </a:r>
          </a:p>
          <a:p>
            <a:r>
              <a:rPr lang="en-US" baseline="0" dirty="0" err="1" smtClean="0"/>
              <a:t>radiosensitivity</a:t>
            </a:r>
            <a:r>
              <a:rPr lang="en-US" baseline="0" dirty="0" smtClean="0"/>
              <a:t> varies greatly across cancer types- only used for some cancers</a:t>
            </a:r>
          </a:p>
          <a:p>
            <a:endParaRPr lang="en-US" baseline="0" dirty="0" smtClean="0"/>
          </a:p>
          <a:p>
            <a:r>
              <a:rPr lang="en-US" baseline="0" dirty="0" smtClean="0"/>
              <a:t>more info: http://</a:t>
            </a:r>
            <a:r>
              <a:rPr lang="en-US" baseline="0" dirty="0" err="1" smtClean="0"/>
              <a:t>www.cancer.gov</a:t>
            </a:r>
            <a:r>
              <a:rPr lang="en-US" baseline="0" dirty="0" smtClean="0"/>
              <a:t>/</a:t>
            </a:r>
            <a:r>
              <a:rPr lang="en-US" baseline="0" dirty="0" err="1" smtClean="0"/>
              <a:t>cancertopics</a:t>
            </a:r>
            <a:r>
              <a:rPr lang="en-US" baseline="0" dirty="0" smtClean="0"/>
              <a:t>/factsheet/Therapy/radiation</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7</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9</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114716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4/29/16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4/29/16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4/29/16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4/29/16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rgbClr val="D9D9D9">
                <a:alpha val="5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5.3</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759853"/>
            <a:ext cx="873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latin typeface="Gill Sans"/>
                <a:cs typeface="Gill Sans"/>
              </a:rPr>
              <a:t>How can we treat cancer?</a:t>
            </a:r>
            <a:endParaRPr lang="en-US" sz="3600" b="1" dirty="0" smtClean="0">
              <a:latin typeface="Gill Sans"/>
              <a:cs typeface="Gill Sans"/>
            </a:endParaRPr>
          </a:p>
        </p:txBody>
      </p:sp>
      <p:pic>
        <p:nvPicPr>
          <p:cNvPr id="6" name="Picture 5"/>
          <p:cNvPicPr>
            <a:picLocks noChangeAspect="1"/>
          </p:cNvPicPr>
          <p:nvPr/>
        </p:nvPicPr>
        <p:blipFill>
          <a:blip r:embed="rId2"/>
          <a:stretch>
            <a:fillRect/>
          </a:stretch>
        </p:blipFill>
        <p:spPr>
          <a:xfrm>
            <a:off x="3244254" y="2848311"/>
            <a:ext cx="3036492" cy="3036492"/>
          </a:xfrm>
          <a:prstGeom prst="rect">
            <a:avLst/>
          </a:prstGeom>
        </p:spPr>
      </p:pic>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Chemotherapy Pros</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4624648" y="1944647"/>
            <a:ext cx="4174325" cy="5109091"/>
          </a:xfrm>
          <a:prstGeom prst="rect">
            <a:avLst/>
          </a:prstGeom>
          <a:noFill/>
        </p:spPr>
        <p:txBody>
          <a:bodyPr wrap="square" rtlCol="0">
            <a:spAutoFit/>
          </a:bodyPr>
          <a:lstStyle/>
          <a:p>
            <a:pPr marL="457200" indent="-457200">
              <a:buFont typeface="Arial"/>
              <a:buChar char="•"/>
            </a:pPr>
            <a:r>
              <a:rPr lang="en-US" sz="2800" dirty="0" smtClean="0">
                <a:latin typeface="+mn-lt"/>
              </a:rPr>
              <a:t>Treats whole body – including metastases</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Can combine drugs to minimize resistance</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Can tailor treatment to specific cancer</a:t>
            </a:r>
          </a:p>
          <a:p>
            <a:pPr marL="457200" indent="-457200">
              <a:buFont typeface="Arial"/>
              <a:buChar char="•"/>
            </a:pPr>
            <a:endParaRPr lang="en-US" sz="2800" dirty="0">
              <a:latin typeface="+mn-lt"/>
            </a:endParaRPr>
          </a:p>
          <a:p>
            <a:pPr marL="457200" indent="-457200">
              <a:buFont typeface="Arial"/>
              <a:buChar char="•"/>
            </a:pPr>
            <a:endParaRPr lang="en-US" sz="2800" dirty="0">
              <a:latin typeface="+mn-lt"/>
            </a:endParaRPr>
          </a:p>
          <a:p>
            <a:r>
              <a:rPr lang="en-US" sz="2800" dirty="0">
                <a:latin typeface="+mn-lt"/>
              </a:rPr>
              <a:t> </a:t>
            </a:r>
          </a:p>
          <a:p>
            <a:endParaRPr lang="en-US" dirty="0"/>
          </a:p>
        </p:txBody>
      </p:sp>
      <p:pic>
        <p:nvPicPr>
          <p:cNvPr id="7" name="Picture 6"/>
          <p:cNvPicPr>
            <a:picLocks noChangeAspect="1"/>
          </p:cNvPicPr>
          <p:nvPr/>
        </p:nvPicPr>
        <p:blipFill>
          <a:blip r:embed="rId3"/>
          <a:stretch>
            <a:fillRect/>
          </a:stretch>
        </p:blipFill>
        <p:spPr>
          <a:xfrm>
            <a:off x="308512" y="1944647"/>
            <a:ext cx="3810000" cy="3124200"/>
          </a:xfrm>
          <a:prstGeom prst="rect">
            <a:avLst/>
          </a:prstGeom>
        </p:spPr>
      </p:pic>
    </p:spTree>
    <p:extLst>
      <p:ext uri="{BB962C8B-B14F-4D97-AF65-F5344CB8AC3E}">
        <p14:creationId xmlns:p14="http://schemas.microsoft.com/office/powerpoint/2010/main" val="140248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Chemotherapy Cons</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4404349" y="1413371"/>
            <a:ext cx="4640840" cy="6832640"/>
          </a:xfrm>
          <a:prstGeom prst="rect">
            <a:avLst/>
          </a:prstGeom>
          <a:noFill/>
        </p:spPr>
        <p:txBody>
          <a:bodyPr wrap="square" rtlCol="0">
            <a:spAutoFit/>
          </a:bodyPr>
          <a:lstStyle/>
          <a:p>
            <a:endParaRPr lang="en-US" sz="2800" dirty="0"/>
          </a:p>
          <a:p>
            <a:pPr marL="457200" indent="-457200">
              <a:buFont typeface="Arial"/>
              <a:buChar char="•"/>
            </a:pPr>
            <a:r>
              <a:rPr lang="en-US" sz="2800" dirty="0" smtClean="0">
                <a:latin typeface="+mn-lt"/>
              </a:rPr>
              <a:t>Kills </a:t>
            </a:r>
            <a:r>
              <a:rPr lang="en-US" sz="2800" u="sng" dirty="0" smtClean="0">
                <a:latin typeface="+mn-lt"/>
              </a:rPr>
              <a:t>all</a:t>
            </a:r>
            <a:r>
              <a:rPr lang="en-US" sz="2800" dirty="0" smtClean="0">
                <a:latin typeface="+mn-lt"/>
              </a:rPr>
              <a:t> rapidly dividing cells - </a:t>
            </a:r>
            <a:r>
              <a:rPr lang="en-US" sz="2800" dirty="0">
                <a:latin typeface="+mj-lt"/>
              </a:rPr>
              <a:t>m</a:t>
            </a:r>
            <a:r>
              <a:rPr lang="en-US" sz="2800" dirty="0" smtClean="0">
                <a:latin typeface="+mj-lt"/>
              </a:rPr>
              <a:t>any </a:t>
            </a:r>
            <a:r>
              <a:rPr lang="en-US" sz="2800" dirty="0">
                <a:latin typeface="+mj-lt"/>
              </a:rPr>
              <a:t>side effects</a:t>
            </a:r>
          </a:p>
          <a:p>
            <a:endParaRPr lang="en-US" sz="2800" dirty="0">
              <a:latin typeface="+mn-lt"/>
            </a:endParaRPr>
          </a:p>
          <a:p>
            <a:pPr marL="457200" indent="-457200">
              <a:buFont typeface="Arial"/>
              <a:buChar char="•"/>
            </a:pPr>
            <a:r>
              <a:rPr lang="en-US" sz="2800" u="sng" dirty="0" smtClean="0">
                <a:latin typeface="+mn-lt"/>
              </a:rPr>
              <a:t>Doesn’t</a:t>
            </a:r>
            <a:r>
              <a:rPr lang="en-US" sz="2800" dirty="0" smtClean="0">
                <a:latin typeface="+mn-lt"/>
              </a:rPr>
              <a:t> kill slowly dividing cells</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j-lt"/>
              </a:rPr>
              <a:t>Some cancers resistant</a:t>
            </a:r>
          </a:p>
          <a:p>
            <a:pPr marL="457200" indent="-457200">
              <a:buFont typeface="Arial"/>
              <a:buChar char="•"/>
            </a:pPr>
            <a:endParaRPr lang="en-US" sz="2800" dirty="0">
              <a:latin typeface="+mj-lt"/>
            </a:endParaRPr>
          </a:p>
          <a:p>
            <a:pPr marL="457200" indent="-457200">
              <a:buFont typeface="Arial"/>
              <a:buChar char="•"/>
            </a:pPr>
            <a:r>
              <a:rPr lang="en-US" sz="2800" dirty="0" smtClean="0">
                <a:latin typeface="+mj-lt"/>
              </a:rPr>
              <a:t>Most cancers develop resistance</a:t>
            </a:r>
            <a:endParaRPr lang="en-US" sz="2800" dirty="0">
              <a:latin typeface="+mj-lt"/>
            </a:endParaRPr>
          </a:p>
          <a:p>
            <a:endParaRPr lang="en-US" sz="2800" dirty="0">
              <a:latin typeface="+mn-lt"/>
            </a:endParaRPr>
          </a:p>
          <a:p>
            <a:pPr marL="457200" indent="-457200">
              <a:buFont typeface="Arial"/>
              <a:buChar char="•"/>
            </a:pPr>
            <a:endParaRPr lang="en-US" sz="2800" dirty="0">
              <a:latin typeface="+mn-lt"/>
            </a:endParaRPr>
          </a:p>
          <a:p>
            <a:pPr marL="457200" indent="-457200">
              <a:buFont typeface="Arial"/>
              <a:buChar char="•"/>
            </a:pPr>
            <a:endParaRPr lang="en-US" sz="2800" dirty="0">
              <a:latin typeface="+mn-lt"/>
            </a:endParaRPr>
          </a:p>
          <a:p>
            <a:r>
              <a:rPr lang="en-US" sz="2800" dirty="0">
                <a:latin typeface="+mn-lt"/>
              </a:rPr>
              <a:t> </a:t>
            </a:r>
          </a:p>
          <a:p>
            <a:endParaRPr lang="en-US" dirty="0"/>
          </a:p>
        </p:txBody>
      </p:sp>
      <p:pic>
        <p:nvPicPr>
          <p:cNvPr id="7" name="Picture 6"/>
          <p:cNvPicPr>
            <a:picLocks noChangeAspect="1"/>
          </p:cNvPicPr>
          <p:nvPr/>
        </p:nvPicPr>
        <p:blipFill>
          <a:blip r:embed="rId3"/>
          <a:stretch>
            <a:fillRect/>
          </a:stretch>
        </p:blipFill>
        <p:spPr>
          <a:xfrm>
            <a:off x="308512" y="1944647"/>
            <a:ext cx="3810000" cy="3124200"/>
          </a:xfrm>
          <a:prstGeom prst="rect">
            <a:avLst/>
          </a:prstGeom>
        </p:spPr>
      </p:pic>
    </p:spTree>
    <p:extLst>
      <p:ext uri="{BB962C8B-B14F-4D97-AF65-F5344CB8AC3E}">
        <p14:creationId xmlns:p14="http://schemas.microsoft.com/office/powerpoint/2010/main" val="1332777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20070" y="409559"/>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Activity </a:t>
            </a:r>
            <a:br>
              <a:rPr lang="en-US" dirty="0"/>
            </a:br>
            <a:endParaRPr lang="en-US" dirty="0"/>
          </a:p>
        </p:txBody>
      </p:sp>
      <p:sp>
        <p:nvSpPr>
          <p:cNvPr id="6" name="Rectangle 5"/>
          <p:cNvSpPr/>
          <p:nvPr/>
        </p:nvSpPr>
        <p:spPr>
          <a:xfrm>
            <a:off x="558800" y="1723878"/>
            <a:ext cx="8216900" cy="4401205"/>
          </a:xfrm>
          <a:prstGeom prst="rect">
            <a:avLst/>
          </a:prstGeom>
        </p:spPr>
        <p:txBody>
          <a:bodyPr wrap="square">
            <a:spAutoFit/>
          </a:bodyPr>
          <a:lstStyle/>
          <a:p>
            <a:r>
              <a:rPr lang="en-US" sz="2800" dirty="0" smtClean="0">
                <a:latin typeface="+mj-lt"/>
              </a:rPr>
              <a:t>Break up into groups each having a:</a:t>
            </a:r>
          </a:p>
          <a:p>
            <a:r>
              <a:rPr lang="en-US" sz="2800" dirty="0" smtClean="0">
                <a:latin typeface="+mj-lt"/>
              </a:rPr>
              <a:t> </a:t>
            </a:r>
          </a:p>
          <a:p>
            <a:pPr marL="457200" indent="-457200">
              <a:buFont typeface="Arial"/>
              <a:buChar char="•"/>
            </a:pPr>
            <a:r>
              <a:rPr lang="en-US" sz="2800" dirty="0" smtClean="0">
                <a:latin typeface="+mj-lt"/>
              </a:rPr>
              <a:t>Surgeon</a:t>
            </a:r>
          </a:p>
          <a:p>
            <a:pPr marL="457200" indent="-457200">
              <a:buFont typeface="Arial"/>
              <a:buChar char="•"/>
            </a:pPr>
            <a:r>
              <a:rPr lang="en-US" sz="2800" dirty="0" smtClean="0">
                <a:latin typeface="+mj-lt"/>
              </a:rPr>
              <a:t>Radiologist</a:t>
            </a:r>
          </a:p>
          <a:p>
            <a:pPr marL="457200" indent="-457200">
              <a:buFont typeface="Arial"/>
              <a:buChar char="•"/>
            </a:pPr>
            <a:r>
              <a:rPr lang="en-US" sz="2800" dirty="0" smtClean="0">
                <a:latin typeface="+mj-lt"/>
              </a:rPr>
              <a:t>Chemotherapist</a:t>
            </a:r>
          </a:p>
          <a:p>
            <a:endParaRPr lang="en-US" sz="2800" dirty="0" smtClean="0">
              <a:latin typeface="+mj-lt"/>
            </a:endParaRPr>
          </a:p>
          <a:p>
            <a:r>
              <a:rPr lang="en-US" sz="2800" dirty="0" smtClean="0">
                <a:latin typeface="+mj-lt"/>
              </a:rPr>
              <a:t>Read about your specialty as well as how to read pathology reports, then discuss treatment plans for a patient case study.  What factors go into treatment decisions?</a:t>
            </a:r>
            <a:endParaRPr lang="en-US" sz="2800" dirty="0">
              <a:latin typeface="+mj-lt"/>
            </a:endParaRPr>
          </a:p>
        </p:txBody>
      </p:sp>
    </p:spTree>
    <p:extLst>
      <p:ext uri="{BB962C8B-B14F-4D97-AF65-F5344CB8AC3E}">
        <p14:creationId xmlns:p14="http://schemas.microsoft.com/office/powerpoint/2010/main" val="321165016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3840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Wrap up</a:t>
            </a:r>
            <a:endParaRPr lang="en-US" dirty="0"/>
          </a:p>
        </p:txBody>
      </p:sp>
      <p:sp>
        <p:nvSpPr>
          <p:cNvPr id="9" name="Rectangle 8"/>
          <p:cNvSpPr/>
          <p:nvPr/>
        </p:nvSpPr>
        <p:spPr>
          <a:xfrm>
            <a:off x="558800" y="1245212"/>
            <a:ext cx="8216900" cy="523220"/>
          </a:xfrm>
          <a:prstGeom prst="rect">
            <a:avLst/>
          </a:prstGeom>
        </p:spPr>
        <p:txBody>
          <a:bodyPr wrap="square">
            <a:spAutoFit/>
          </a:bodyPr>
          <a:lstStyle/>
          <a:p>
            <a:endParaRPr lang="en-US" sz="2800" dirty="0">
              <a:latin typeface="+mn-lt"/>
            </a:endParaRPr>
          </a:p>
        </p:txBody>
      </p:sp>
      <p:sp>
        <p:nvSpPr>
          <p:cNvPr id="3" name="TextBox 2"/>
          <p:cNvSpPr txBox="1"/>
          <p:nvPr/>
        </p:nvSpPr>
        <p:spPr>
          <a:xfrm>
            <a:off x="558800" y="1192165"/>
            <a:ext cx="8216900" cy="4370427"/>
          </a:xfrm>
          <a:prstGeom prst="rect">
            <a:avLst/>
          </a:prstGeom>
          <a:noFill/>
        </p:spPr>
        <p:txBody>
          <a:bodyPr wrap="square" rtlCol="0">
            <a:spAutoFit/>
          </a:bodyPr>
          <a:lstStyle/>
          <a:p>
            <a:pPr marL="571500" indent="-571500">
              <a:spcAft>
                <a:spcPts val="1200"/>
              </a:spcAft>
              <a:buFont typeface="Arial"/>
              <a:buChar char="•"/>
            </a:pPr>
            <a:r>
              <a:rPr lang="en-US" sz="2800" dirty="0" smtClean="0">
                <a:latin typeface="+mj-lt"/>
              </a:rPr>
              <a:t>How do doctors decide what treatment plan to use?</a:t>
            </a:r>
          </a:p>
          <a:p>
            <a:pPr marL="571500" indent="-571500">
              <a:spcAft>
                <a:spcPts val="1200"/>
              </a:spcAft>
              <a:buFont typeface="Arial"/>
              <a:buChar char="•"/>
            </a:pPr>
            <a:endParaRPr lang="en-US" sz="2800" dirty="0" smtClean="0">
              <a:latin typeface="+mj-lt"/>
            </a:endParaRPr>
          </a:p>
          <a:p>
            <a:pPr marL="571500" indent="-571500">
              <a:spcAft>
                <a:spcPts val="1200"/>
              </a:spcAft>
              <a:buFont typeface="Arial"/>
              <a:buChar char="•"/>
            </a:pPr>
            <a:r>
              <a:rPr lang="en-US" sz="2800" dirty="0" smtClean="0">
                <a:latin typeface="+mn-lt"/>
              </a:rPr>
              <a:t>What information did you wish you had had to make your treatment plan?</a:t>
            </a:r>
          </a:p>
          <a:p>
            <a:pPr marL="571500" indent="-571500">
              <a:spcAft>
                <a:spcPts val="1200"/>
              </a:spcAft>
              <a:buFont typeface="Arial"/>
              <a:buChar char="•"/>
            </a:pPr>
            <a:endParaRPr lang="en-US" sz="2800" dirty="0" smtClean="0">
              <a:latin typeface="+mn-lt"/>
            </a:endParaRPr>
          </a:p>
          <a:p>
            <a:pPr marL="571500" indent="-571500">
              <a:spcAft>
                <a:spcPts val="1200"/>
              </a:spcAft>
              <a:buFont typeface="Arial"/>
              <a:buChar char="•"/>
            </a:pPr>
            <a:r>
              <a:rPr lang="en-US" sz="2800" dirty="0" smtClean="0">
                <a:latin typeface="+mn-lt"/>
              </a:rPr>
              <a:t>Which treatment plan costs the most?</a:t>
            </a:r>
            <a:endParaRPr lang="en-US" sz="2800" dirty="0">
              <a:latin typeface="+mn-lt"/>
            </a:endParaRPr>
          </a:p>
          <a:p>
            <a:pPr>
              <a:spcAft>
                <a:spcPts val="1200"/>
              </a:spcAft>
            </a:pPr>
            <a:endParaRPr lang="en-US" sz="3200" dirty="0"/>
          </a:p>
        </p:txBody>
      </p:sp>
    </p:spTree>
    <p:extLst>
      <p:ext uri="{BB962C8B-B14F-4D97-AF65-F5344CB8AC3E}">
        <p14:creationId xmlns:p14="http://schemas.microsoft.com/office/powerpoint/2010/main" val="41721498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a:t>Homework</a:t>
            </a:r>
          </a:p>
        </p:txBody>
      </p:sp>
      <p:sp>
        <p:nvSpPr>
          <p:cNvPr id="3" name="TextBox 2"/>
          <p:cNvSpPr txBox="1"/>
          <p:nvPr/>
        </p:nvSpPr>
        <p:spPr>
          <a:xfrm>
            <a:off x="634978" y="2595137"/>
            <a:ext cx="7956656" cy="954107"/>
          </a:xfrm>
          <a:prstGeom prst="rect">
            <a:avLst/>
          </a:prstGeom>
          <a:noFill/>
        </p:spPr>
        <p:txBody>
          <a:bodyPr wrap="square" rtlCol="0">
            <a:spAutoFit/>
          </a:bodyPr>
          <a:lstStyle/>
          <a:p>
            <a:r>
              <a:rPr lang="en-US" sz="2800" dirty="0" smtClean="0">
                <a:latin typeface="+mn-lt"/>
              </a:rPr>
              <a:t>Read Malcolm </a:t>
            </a:r>
            <a:r>
              <a:rPr lang="en-US" sz="2800" dirty="0" err="1" smtClean="0">
                <a:latin typeface="+mn-lt"/>
              </a:rPr>
              <a:t>Gladwell’s</a:t>
            </a:r>
            <a:r>
              <a:rPr lang="en-US" sz="2800" dirty="0" smtClean="0">
                <a:latin typeface="+mn-lt"/>
              </a:rPr>
              <a:t> article from the New Yorker: “The Treatment”</a:t>
            </a:r>
            <a:endParaRPr lang="en-US" sz="2800" dirty="0">
              <a:latin typeface="+mn-lt"/>
            </a:endParaRPr>
          </a:p>
        </p:txBody>
      </p:sp>
    </p:spTree>
    <p:extLst>
      <p:ext uri="{BB962C8B-B14F-4D97-AF65-F5344CB8AC3E}">
        <p14:creationId xmlns:p14="http://schemas.microsoft.com/office/powerpoint/2010/main" val="38079783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106529"/>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551497" y="2399481"/>
            <a:ext cx="8592503" cy="1114045"/>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sz="2800" dirty="0"/>
              <a:t>Why do you think cancer therapies are sometimes described as “slash, burn, and poison”?</a:t>
            </a:r>
          </a:p>
          <a:p>
            <a:endParaRPr lang="en-US" sz="2800" dirty="0"/>
          </a:p>
          <a:p>
            <a:endParaRPr lang="en-US" sz="2800" dirty="0" smtClean="0"/>
          </a:p>
          <a:p>
            <a:pPr marL="457200" lvl="1" indent="0">
              <a:buNone/>
            </a:pPr>
            <a:endParaRPr lang="en-US" dirty="0"/>
          </a:p>
          <a:p>
            <a:pPr marL="457200" lvl="1" indent="0">
              <a:buNone/>
            </a:pPr>
            <a:endParaRPr lang="en-US" sz="3200" dirty="0" smtClean="0"/>
          </a:p>
          <a:p>
            <a:pPr marL="457200" lvl="1" indent="0">
              <a:buNone/>
            </a:pPr>
            <a:endParaRPr lang="en-US" dirty="0"/>
          </a:p>
          <a:p>
            <a:pPr marL="400050" lvl="1" indent="0">
              <a:buNone/>
            </a:pPr>
            <a:endParaRPr lang="en-US" dirty="0">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934"/>
            <a:ext cx="8229600" cy="1143000"/>
          </a:xfrm>
        </p:spPr>
        <p:txBody>
          <a:bodyPr/>
          <a:lstStyle/>
          <a:p>
            <a:r>
              <a:rPr lang="en-US" dirty="0" smtClean="0"/>
              <a:t>Different strategies for treating cancer</a:t>
            </a:r>
            <a:endParaRPr lang="en-US" dirty="0"/>
          </a:p>
        </p:txBody>
      </p:sp>
      <p:sp>
        <p:nvSpPr>
          <p:cNvPr id="4" name="TextBox 3"/>
          <p:cNvSpPr txBox="1"/>
          <p:nvPr/>
        </p:nvSpPr>
        <p:spPr>
          <a:xfrm>
            <a:off x="560870" y="1994673"/>
            <a:ext cx="8229600" cy="3877985"/>
          </a:xfrm>
          <a:prstGeom prst="rect">
            <a:avLst/>
          </a:prstGeom>
          <a:noFill/>
        </p:spPr>
        <p:txBody>
          <a:bodyPr wrap="square" rtlCol="0">
            <a:spAutoFit/>
          </a:bodyPr>
          <a:lstStyle/>
          <a:p>
            <a:pPr marL="457200" indent="-457200">
              <a:buFont typeface="Arial"/>
              <a:buChar char="•"/>
            </a:pPr>
            <a:r>
              <a:rPr lang="en-US" sz="2800" dirty="0" smtClean="0">
                <a:latin typeface="+mn-lt"/>
              </a:rPr>
              <a:t>Surgery</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Radiation therapy</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Chemotherapy</a:t>
            </a:r>
            <a:endParaRPr lang="en-US" sz="2800" dirty="0">
              <a:latin typeface="+mn-lt"/>
            </a:endParaRPr>
          </a:p>
          <a:p>
            <a:endParaRPr lang="en-US" sz="2800" dirty="0" smtClean="0">
              <a:latin typeface="+mn-lt"/>
            </a:endParaRPr>
          </a:p>
          <a:p>
            <a:pPr algn="ctr"/>
            <a:r>
              <a:rPr lang="en-US" sz="3200" b="1" dirty="0" smtClean="0">
                <a:latin typeface="+mn-lt"/>
              </a:rPr>
              <a:t>What are their pros and cons?</a:t>
            </a:r>
          </a:p>
          <a:p>
            <a:r>
              <a:rPr lang="en-US" sz="2800" dirty="0" smtClean="0">
                <a:latin typeface="+mn-lt"/>
              </a:rPr>
              <a:t> </a:t>
            </a:r>
            <a:r>
              <a:rPr lang="en-US" sz="2800" dirty="0">
                <a:latin typeface="+mn-lt"/>
              </a:rPr>
              <a:t> </a:t>
            </a:r>
          </a:p>
          <a:p>
            <a:endParaRPr lang="en-US" dirty="0"/>
          </a:p>
        </p:txBody>
      </p:sp>
    </p:spTree>
    <p:extLst>
      <p:ext uri="{BB962C8B-B14F-4D97-AF65-F5344CB8AC3E}">
        <p14:creationId xmlns:p14="http://schemas.microsoft.com/office/powerpoint/2010/main" val="876300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Surgery - pros</a:t>
            </a:r>
            <a:endParaRPr lang="en-US" dirty="0"/>
          </a:p>
        </p:txBody>
      </p:sp>
      <p:sp>
        <p:nvSpPr>
          <p:cNvPr id="3" name="TextBox 2"/>
          <p:cNvSpPr txBox="1"/>
          <p:nvPr/>
        </p:nvSpPr>
        <p:spPr>
          <a:xfrm>
            <a:off x="6544156" y="2202853"/>
            <a:ext cx="184666" cy="369332"/>
          </a:xfrm>
          <a:prstGeom prst="rect">
            <a:avLst/>
          </a:prstGeom>
          <a:noFill/>
        </p:spPr>
        <p:txBody>
          <a:bodyPr wrap="none" rtlCol="0">
            <a:spAutoFit/>
          </a:bodyPr>
          <a:lstStyle/>
          <a:p>
            <a:endParaRPr lang="en-US" dirty="0"/>
          </a:p>
        </p:txBody>
      </p:sp>
      <p:sp>
        <p:nvSpPr>
          <p:cNvPr id="6" name="TextBox 5"/>
          <p:cNvSpPr txBox="1"/>
          <p:nvPr/>
        </p:nvSpPr>
        <p:spPr>
          <a:xfrm>
            <a:off x="4522595" y="2225214"/>
            <a:ext cx="4457801" cy="2954655"/>
          </a:xfrm>
          <a:prstGeom prst="rect">
            <a:avLst/>
          </a:prstGeom>
          <a:noFill/>
        </p:spPr>
        <p:txBody>
          <a:bodyPr wrap="square" rtlCol="0">
            <a:spAutoFit/>
          </a:bodyPr>
          <a:lstStyle/>
          <a:p>
            <a:pPr marL="457200" indent="-457200">
              <a:buFont typeface="Arial"/>
              <a:buChar char="•"/>
            </a:pPr>
            <a:r>
              <a:rPr lang="en-US" sz="2800" dirty="0" smtClean="0">
                <a:latin typeface="+mn-lt"/>
              </a:rPr>
              <a:t>Simplest strategy</a:t>
            </a:r>
          </a:p>
          <a:p>
            <a:r>
              <a:rPr lang="en-US" sz="2800" dirty="0" smtClean="0">
                <a:latin typeface="+mn-lt"/>
              </a:rPr>
              <a:t> 	– cut out the nasty stuff</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What’s gone can’t grow or spread</a:t>
            </a:r>
          </a:p>
          <a:p>
            <a:r>
              <a:rPr lang="en-US" sz="2800" dirty="0">
                <a:latin typeface="+mn-lt"/>
              </a:rPr>
              <a:t> </a:t>
            </a:r>
          </a:p>
          <a:p>
            <a:endParaRPr lang="en-US" dirty="0"/>
          </a:p>
        </p:txBody>
      </p:sp>
      <p:pic>
        <p:nvPicPr>
          <p:cNvPr id="12" name="Picture 11"/>
          <p:cNvPicPr>
            <a:picLocks noChangeAspect="1"/>
          </p:cNvPicPr>
          <p:nvPr/>
        </p:nvPicPr>
        <p:blipFill>
          <a:blip r:embed="rId3"/>
          <a:stretch>
            <a:fillRect/>
          </a:stretch>
        </p:blipFill>
        <p:spPr>
          <a:xfrm>
            <a:off x="457200" y="2052800"/>
            <a:ext cx="3887807" cy="2591871"/>
          </a:xfrm>
          <a:prstGeom prst="rect">
            <a:avLst/>
          </a:prstGeom>
        </p:spPr>
      </p:pic>
    </p:spTree>
    <p:extLst>
      <p:ext uri="{BB962C8B-B14F-4D97-AF65-F5344CB8AC3E}">
        <p14:creationId xmlns:p14="http://schemas.microsoft.com/office/powerpoint/2010/main" val="2981344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Surgery - cons</a:t>
            </a:r>
            <a:endParaRPr lang="en-US" dirty="0"/>
          </a:p>
        </p:txBody>
      </p:sp>
      <p:sp>
        <p:nvSpPr>
          <p:cNvPr id="3" name="TextBox 2"/>
          <p:cNvSpPr txBox="1"/>
          <p:nvPr/>
        </p:nvSpPr>
        <p:spPr>
          <a:xfrm>
            <a:off x="6544156" y="2202853"/>
            <a:ext cx="184666" cy="369332"/>
          </a:xfrm>
          <a:prstGeom prst="rect">
            <a:avLst/>
          </a:prstGeom>
          <a:noFill/>
        </p:spPr>
        <p:txBody>
          <a:bodyPr wrap="none" rtlCol="0">
            <a:spAutoFit/>
          </a:bodyPr>
          <a:lstStyle/>
          <a:p>
            <a:endParaRPr lang="en-US" dirty="0"/>
          </a:p>
        </p:txBody>
      </p:sp>
      <p:sp>
        <p:nvSpPr>
          <p:cNvPr id="6" name="TextBox 5"/>
          <p:cNvSpPr txBox="1"/>
          <p:nvPr/>
        </p:nvSpPr>
        <p:spPr>
          <a:xfrm>
            <a:off x="4499921" y="1450910"/>
            <a:ext cx="4457801" cy="5109091"/>
          </a:xfrm>
          <a:prstGeom prst="rect">
            <a:avLst/>
          </a:prstGeom>
          <a:noFill/>
        </p:spPr>
        <p:txBody>
          <a:bodyPr wrap="square" rtlCol="0">
            <a:spAutoFit/>
          </a:bodyPr>
          <a:lstStyle/>
          <a:p>
            <a:pPr marL="457200" indent="-457200">
              <a:buFont typeface="Arial"/>
              <a:buChar char="•"/>
            </a:pPr>
            <a:r>
              <a:rPr lang="en-US" sz="2800" dirty="0">
                <a:latin typeface="+mj-lt"/>
              </a:rPr>
              <a:t>Loss of tissue can hamper organ </a:t>
            </a:r>
            <a:r>
              <a:rPr lang="en-US" sz="2800" dirty="0" smtClean="0">
                <a:latin typeface="+mj-lt"/>
              </a:rPr>
              <a:t>function</a:t>
            </a:r>
          </a:p>
          <a:p>
            <a:pPr marL="457200" indent="-457200">
              <a:buFont typeface="Arial"/>
              <a:buChar char="•"/>
            </a:pPr>
            <a:endParaRPr lang="en-US" sz="2800" dirty="0">
              <a:latin typeface="+mj-lt"/>
            </a:endParaRPr>
          </a:p>
          <a:p>
            <a:pPr marL="457200" indent="-457200">
              <a:buFont typeface="Arial"/>
              <a:buChar char="•"/>
            </a:pPr>
            <a:r>
              <a:rPr lang="en-US" sz="2800" dirty="0" smtClean="0">
                <a:latin typeface="+mn-lt"/>
              </a:rPr>
              <a:t>Pain, trauma</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Clean removal</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Metastasis</a:t>
            </a:r>
          </a:p>
          <a:p>
            <a:endParaRPr lang="en-US" sz="2800" dirty="0" smtClean="0">
              <a:latin typeface="+mn-lt"/>
            </a:endParaRPr>
          </a:p>
          <a:p>
            <a:pPr marL="457200" indent="-457200">
              <a:buFont typeface="Arial"/>
              <a:buChar char="•"/>
            </a:pPr>
            <a:r>
              <a:rPr lang="en-US" sz="2800" dirty="0" smtClean="0">
                <a:latin typeface="+mn-lt"/>
              </a:rPr>
              <a:t>Risk of infection</a:t>
            </a:r>
          </a:p>
          <a:p>
            <a:r>
              <a:rPr lang="en-US" sz="2800" dirty="0">
                <a:latin typeface="+mn-lt"/>
              </a:rPr>
              <a:t> </a:t>
            </a:r>
          </a:p>
          <a:p>
            <a:endParaRPr lang="en-US" dirty="0"/>
          </a:p>
        </p:txBody>
      </p:sp>
      <p:pic>
        <p:nvPicPr>
          <p:cNvPr id="7" name="Picture 6" descr="Screen Shot 2013-03-25 at 8.49.27 PM.png"/>
          <p:cNvPicPr>
            <a:picLocks noChangeAspect="1"/>
          </p:cNvPicPr>
          <p:nvPr/>
        </p:nvPicPr>
        <p:blipFill>
          <a:blip r:embed="rId3"/>
          <a:srcRect b="19550"/>
          <a:stretch>
            <a:fillRect/>
          </a:stretch>
        </p:blipFill>
        <p:spPr>
          <a:xfrm>
            <a:off x="262113" y="1536451"/>
            <a:ext cx="4092223" cy="4592663"/>
          </a:xfrm>
          <a:prstGeom prst="rect">
            <a:avLst/>
          </a:prstGeom>
        </p:spPr>
      </p:pic>
    </p:spTree>
    <p:extLst>
      <p:ext uri="{BB962C8B-B14F-4D97-AF65-F5344CB8AC3E}">
        <p14:creationId xmlns:p14="http://schemas.microsoft.com/office/powerpoint/2010/main" val="1000178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Radiation mechanism</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677097" y="1225461"/>
            <a:ext cx="8009703" cy="2523768"/>
          </a:xfrm>
          <a:prstGeom prst="rect">
            <a:avLst/>
          </a:prstGeom>
          <a:noFill/>
        </p:spPr>
        <p:txBody>
          <a:bodyPr wrap="square" rtlCol="0">
            <a:spAutoFit/>
          </a:bodyPr>
          <a:lstStyle/>
          <a:p>
            <a:pPr marL="457200" indent="-457200">
              <a:buFont typeface="Arial"/>
              <a:buChar char="•"/>
            </a:pPr>
            <a:r>
              <a:rPr lang="en-US" sz="2800" dirty="0" smtClean="0">
                <a:latin typeface="+mn-lt"/>
              </a:rPr>
              <a:t>Ionizing radiation – damages DNA</a:t>
            </a:r>
          </a:p>
          <a:p>
            <a:pPr marL="457200" indent="-457200">
              <a:buFont typeface="Arial"/>
              <a:buChar char="•"/>
            </a:pPr>
            <a:r>
              <a:rPr lang="en-US" sz="2800" dirty="0" smtClean="0">
                <a:latin typeface="+mn-lt"/>
              </a:rPr>
              <a:t>Cells with damaged DNA </a:t>
            </a:r>
            <a:r>
              <a:rPr lang="en-US" sz="2800" dirty="0" err="1" smtClean="0">
                <a:latin typeface="+mn-lt"/>
              </a:rPr>
              <a:t>apoptose</a:t>
            </a:r>
            <a:r>
              <a:rPr lang="en-US" sz="2800" dirty="0">
                <a:latin typeface="+mn-lt"/>
              </a:rPr>
              <a:t> </a:t>
            </a:r>
            <a:r>
              <a:rPr lang="en-US" sz="2800" dirty="0" smtClean="0">
                <a:latin typeface="+mn-lt"/>
              </a:rPr>
              <a:t>or are killed by the immune system</a:t>
            </a:r>
          </a:p>
          <a:p>
            <a:pPr marL="457200" indent="-457200">
              <a:buFont typeface="Arial"/>
              <a:buChar char="•"/>
            </a:pPr>
            <a:r>
              <a:rPr lang="en-US" sz="2800" dirty="0" smtClean="0">
                <a:latin typeface="+mn-lt"/>
              </a:rPr>
              <a:t>Fastest growing cells are most susceptible</a:t>
            </a:r>
            <a:endParaRPr lang="en-US" sz="2800" dirty="0">
              <a:latin typeface="+mn-lt"/>
            </a:endParaRPr>
          </a:p>
          <a:p>
            <a:r>
              <a:rPr lang="en-US" sz="2800" dirty="0">
                <a:latin typeface="+mn-lt"/>
              </a:rPr>
              <a:t> </a:t>
            </a:r>
          </a:p>
          <a:p>
            <a:endParaRPr lang="en-US" dirty="0"/>
          </a:p>
        </p:txBody>
      </p:sp>
      <p:pic>
        <p:nvPicPr>
          <p:cNvPr id="7" name="Picture 6"/>
          <p:cNvPicPr>
            <a:picLocks noChangeAspect="1"/>
          </p:cNvPicPr>
          <p:nvPr/>
        </p:nvPicPr>
        <p:blipFill>
          <a:blip r:embed="rId3"/>
          <a:stretch>
            <a:fillRect/>
          </a:stretch>
        </p:blipFill>
        <p:spPr>
          <a:xfrm>
            <a:off x="1638300" y="3318342"/>
            <a:ext cx="5849112" cy="2755392"/>
          </a:xfrm>
          <a:prstGeom prst="rect">
            <a:avLst/>
          </a:prstGeom>
        </p:spPr>
      </p:pic>
    </p:spTree>
    <p:extLst>
      <p:ext uri="{BB962C8B-B14F-4D97-AF65-F5344CB8AC3E}">
        <p14:creationId xmlns:p14="http://schemas.microsoft.com/office/powerpoint/2010/main" val="3035607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Radiation pros</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5324420" y="1225461"/>
            <a:ext cx="3362380" cy="4678204"/>
          </a:xfrm>
          <a:prstGeom prst="rect">
            <a:avLst/>
          </a:prstGeom>
          <a:noFill/>
        </p:spPr>
        <p:txBody>
          <a:bodyPr wrap="square" rtlCol="0">
            <a:spAutoFit/>
          </a:bodyPr>
          <a:lstStyle/>
          <a:p>
            <a:endParaRPr lang="en-US" sz="2800" dirty="0">
              <a:latin typeface="+mn-lt"/>
            </a:endParaRPr>
          </a:p>
          <a:p>
            <a:pPr marL="457200" indent="-457200">
              <a:buFont typeface="Arial"/>
              <a:buChar char="•"/>
            </a:pPr>
            <a:r>
              <a:rPr lang="en-US" sz="2800" dirty="0" smtClean="0">
                <a:latin typeface="+mn-lt"/>
              </a:rPr>
              <a:t>Minimally invasive</a:t>
            </a:r>
          </a:p>
          <a:p>
            <a:pPr marL="457200" indent="-457200">
              <a:buFont typeface="Arial"/>
              <a:buChar char="•"/>
            </a:pPr>
            <a:endParaRPr lang="en-US" sz="2800" dirty="0" smtClean="0">
              <a:latin typeface="+mn-lt"/>
            </a:endParaRPr>
          </a:p>
          <a:p>
            <a:pPr marL="457200" indent="-457200">
              <a:buFont typeface="Arial"/>
              <a:buChar char="•"/>
            </a:pPr>
            <a:r>
              <a:rPr lang="en-US" sz="2800" dirty="0">
                <a:latin typeface="+mn-lt"/>
              </a:rPr>
              <a:t>Can be highly localized</a:t>
            </a:r>
          </a:p>
          <a:p>
            <a:endParaRPr lang="en-US" sz="2800" dirty="0">
              <a:latin typeface="+mn-lt"/>
            </a:endParaRPr>
          </a:p>
          <a:p>
            <a:pPr marL="457200" indent="-457200">
              <a:buFont typeface="Arial"/>
              <a:buChar char="•"/>
            </a:pPr>
            <a:r>
              <a:rPr lang="en-US" sz="2800" dirty="0">
                <a:latin typeface="+mj-lt"/>
              </a:rPr>
              <a:t>Some cancers are very susceptible</a:t>
            </a:r>
          </a:p>
          <a:p>
            <a:pPr marL="457200" indent="-457200">
              <a:buFont typeface="Arial"/>
              <a:buChar char="•"/>
            </a:pPr>
            <a:endParaRPr lang="en-US" sz="2800" dirty="0" smtClean="0">
              <a:latin typeface="+mn-lt"/>
            </a:endParaRPr>
          </a:p>
          <a:p>
            <a:r>
              <a:rPr lang="en-US" sz="2800" dirty="0">
                <a:latin typeface="+mn-lt"/>
              </a:rPr>
              <a:t> </a:t>
            </a:r>
          </a:p>
          <a:p>
            <a:endParaRPr lang="en-US" dirty="0"/>
          </a:p>
        </p:txBody>
      </p:sp>
      <p:pic>
        <p:nvPicPr>
          <p:cNvPr id="4" name="Picture 3"/>
          <p:cNvPicPr>
            <a:picLocks noChangeAspect="1"/>
          </p:cNvPicPr>
          <p:nvPr/>
        </p:nvPicPr>
        <p:blipFill rotWithShape="1">
          <a:blip r:embed="rId3"/>
          <a:srcRect l="14407" r="16202"/>
          <a:stretch/>
        </p:blipFill>
        <p:spPr>
          <a:xfrm>
            <a:off x="606599" y="1991538"/>
            <a:ext cx="4233784" cy="3426630"/>
          </a:xfrm>
          <a:prstGeom prst="rect">
            <a:avLst/>
          </a:prstGeom>
        </p:spPr>
      </p:pic>
    </p:spTree>
    <p:extLst>
      <p:ext uri="{BB962C8B-B14F-4D97-AF65-F5344CB8AC3E}">
        <p14:creationId xmlns:p14="http://schemas.microsoft.com/office/powerpoint/2010/main" val="1946762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Radiation cons</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4857905" y="1208515"/>
            <a:ext cx="4174325" cy="7263527"/>
          </a:xfrm>
          <a:prstGeom prst="rect">
            <a:avLst/>
          </a:prstGeom>
          <a:noFill/>
        </p:spPr>
        <p:txBody>
          <a:bodyPr wrap="square" rtlCol="0">
            <a:spAutoFit/>
          </a:bodyPr>
          <a:lstStyle/>
          <a:p>
            <a:pPr marL="457200" indent="-457200">
              <a:buFont typeface="Arial"/>
              <a:buChar char="•"/>
            </a:pPr>
            <a:r>
              <a:rPr lang="en-US" sz="2800" dirty="0" smtClean="0">
                <a:latin typeface="+mn-lt"/>
              </a:rPr>
              <a:t>Must know location </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Dose must be minimized or secondary risk</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Damages reproductive organs</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Some cancers are not</a:t>
            </a:r>
          </a:p>
          <a:p>
            <a:r>
              <a:rPr lang="en-US" sz="2800" dirty="0" smtClean="0">
                <a:latin typeface="+mn-lt"/>
              </a:rPr>
              <a:t>	susceptible</a:t>
            </a:r>
          </a:p>
          <a:p>
            <a:pPr marL="457200" indent="-457200">
              <a:buFont typeface="Arial"/>
              <a:buChar char="•"/>
            </a:pPr>
            <a:endParaRPr lang="en-US" sz="2800" dirty="0">
              <a:latin typeface="+mn-lt"/>
            </a:endParaRPr>
          </a:p>
          <a:p>
            <a:pPr marL="457200" indent="-457200">
              <a:buFont typeface="Arial"/>
              <a:buChar char="•"/>
            </a:pPr>
            <a:endParaRPr lang="en-US" sz="2800" dirty="0" smtClean="0">
              <a:latin typeface="+mn-lt"/>
            </a:endParaRP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No surgery</a:t>
            </a:r>
          </a:p>
          <a:p>
            <a:r>
              <a:rPr lang="en-US" sz="2800" dirty="0">
                <a:latin typeface="+mn-lt"/>
              </a:rPr>
              <a:t> </a:t>
            </a:r>
          </a:p>
          <a:p>
            <a:endParaRPr lang="en-US" dirty="0"/>
          </a:p>
        </p:txBody>
      </p:sp>
      <p:pic>
        <p:nvPicPr>
          <p:cNvPr id="4" name="Picture 3"/>
          <p:cNvPicPr>
            <a:picLocks noChangeAspect="1"/>
          </p:cNvPicPr>
          <p:nvPr/>
        </p:nvPicPr>
        <p:blipFill>
          <a:blip r:embed="rId3"/>
          <a:stretch>
            <a:fillRect/>
          </a:stretch>
        </p:blipFill>
        <p:spPr>
          <a:xfrm>
            <a:off x="773066" y="1879600"/>
            <a:ext cx="3475929" cy="3447554"/>
          </a:xfrm>
          <a:prstGeom prst="rect">
            <a:avLst/>
          </a:prstGeom>
        </p:spPr>
      </p:pic>
    </p:spTree>
    <p:extLst>
      <p:ext uri="{BB962C8B-B14F-4D97-AF65-F5344CB8AC3E}">
        <p14:creationId xmlns:p14="http://schemas.microsoft.com/office/powerpoint/2010/main" val="393660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Chemotherapy Mechanism</a:t>
            </a:r>
            <a:endParaRPr lang="en-US" dirty="0"/>
          </a:p>
        </p:txBody>
      </p:sp>
      <p:sp>
        <p:nvSpPr>
          <p:cNvPr id="3" name="TextBox 2"/>
          <p:cNvSpPr txBox="1"/>
          <p:nvPr/>
        </p:nvSpPr>
        <p:spPr>
          <a:xfrm>
            <a:off x="5585210" y="1360586"/>
            <a:ext cx="184666" cy="369332"/>
          </a:xfrm>
          <a:prstGeom prst="rect">
            <a:avLst/>
          </a:prstGeom>
          <a:noFill/>
        </p:spPr>
        <p:txBody>
          <a:bodyPr wrap="none" rtlCol="0">
            <a:spAutoFit/>
          </a:bodyPr>
          <a:lstStyle/>
          <a:p>
            <a:endParaRPr lang="en-US" dirty="0"/>
          </a:p>
        </p:txBody>
      </p:sp>
      <p:sp>
        <p:nvSpPr>
          <p:cNvPr id="6" name="TextBox 5"/>
          <p:cNvSpPr txBox="1"/>
          <p:nvPr/>
        </p:nvSpPr>
        <p:spPr>
          <a:xfrm>
            <a:off x="4624648" y="1944647"/>
            <a:ext cx="4174325" cy="4678204"/>
          </a:xfrm>
          <a:prstGeom prst="rect">
            <a:avLst/>
          </a:prstGeom>
          <a:noFill/>
        </p:spPr>
        <p:txBody>
          <a:bodyPr wrap="square" rtlCol="0">
            <a:spAutoFit/>
          </a:bodyPr>
          <a:lstStyle/>
          <a:p>
            <a:pPr marL="457200" indent="-457200">
              <a:buFont typeface="Arial"/>
              <a:buChar char="•"/>
            </a:pPr>
            <a:r>
              <a:rPr lang="en-US" sz="2800" dirty="0" smtClean="0">
                <a:latin typeface="+mn-lt"/>
              </a:rPr>
              <a:t>Kills rapidly dividing cells</a:t>
            </a:r>
          </a:p>
          <a:p>
            <a:endParaRPr lang="en-US" sz="2800" dirty="0">
              <a:latin typeface="+mn-lt"/>
            </a:endParaRPr>
          </a:p>
          <a:p>
            <a:pPr marL="457200" indent="-457200">
              <a:buFont typeface="Arial"/>
              <a:buChar char="•"/>
            </a:pPr>
            <a:r>
              <a:rPr lang="en-US" sz="2800" dirty="0" smtClean="0">
                <a:latin typeface="+mn-lt"/>
              </a:rPr>
              <a:t>Either blocks DNA replication</a:t>
            </a:r>
          </a:p>
          <a:p>
            <a:pPr marL="457200" indent="-457200">
              <a:buFont typeface="Arial"/>
              <a:buChar char="•"/>
            </a:pPr>
            <a:endParaRPr lang="en-US" sz="2800" dirty="0">
              <a:latin typeface="+mn-lt"/>
            </a:endParaRPr>
          </a:p>
          <a:p>
            <a:pPr marL="457200" indent="-457200">
              <a:buFont typeface="Arial"/>
              <a:buChar char="•"/>
            </a:pPr>
            <a:r>
              <a:rPr lang="en-US" sz="2800" dirty="0" smtClean="0">
                <a:latin typeface="+mn-lt"/>
              </a:rPr>
              <a:t>Or blocks process of mitosis</a:t>
            </a:r>
          </a:p>
          <a:p>
            <a:pPr marL="457200" indent="-457200">
              <a:buFont typeface="Arial"/>
              <a:buChar char="•"/>
            </a:pPr>
            <a:endParaRPr lang="en-US" sz="2800" dirty="0">
              <a:latin typeface="+mn-lt"/>
            </a:endParaRPr>
          </a:p>
          <a:p>
            <a:r>
              <a:rPr lang="en-US" sz="2800" dirty="0">
                <a:latin typeface="+mn-lt"/>
              </a:rPr>
              <a:t> </a:t>
            </a:r>
          </a:p>
          <a:p>
            <a:endParaRPr lang="en-US" dirty="0"/>
          </a:p>
        </p:txBody>
      </p:sp>
      <p:sp>
        <p:nvSpPr>
          <p:cNvPr id="8" name="Oval 7"/>
          <p:cNvSpPr/>
          <p:nvPr/>
        </p:nvSpPr>
        <p:spPr>
          <a:xfrm>
            <a:off x="662248" y="2050236"/>
            <a:ext cx="3471585" cy="3767887"/>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83681" y="3125351"/>
            <a:ext cx="2057400" cy="181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11528" y="2240682"/>
            <a:ext cx="609600" cy="769441"/>
          </a:xfrm>
          <a:prstGeom prst="rect">
            <a:avLst/>
          </a:prstGeom>
          <a:noFill/>
        </p:spPr>
        <p:txBody>
          <a:bodyPr wrap="square" rtlCol="0">
            <a:spAutoFit/>
          </a:bodyPr>
          <a:lstStyle/>
          <a:p>
            <a:r>
              <a:rPr lang="en-US" sz="4400" dirty="0" smtClean="0">
                <a:solidFill>
                  <a:srgbClr val="FF0000"/>
                </a:solidFill>
                <a:latin typeface="Zapf Dingbats"/>
                <a:ea typeface="Zapf Dingbats"/>
                <a:cs typeface="Zapf Dingbats"/>
              </a:rPr>
              <a:t>✗</a:t>
            </a:r>
            <a:endParaRPr lang="en-US" sz="4400" dirty="0">
              <a:solidFill>
                <a:srgbClr val="FF0000"/>
              </a:solidFill>
            </a:endParaRPr>
          </a:p>
        </p:txBody>
      </p:sp>
      <p:sp>
        <p:nvSpPr>
          <p:cNvPr id="12" name="TextBox 11"/>
          <p:cNvSpPr txBox="1"/>
          <p:nvPr/>
        </p:nvSpPr>
        <p:spPr>
          <a:xfrm>
            <a:off x="1288253" y="2294354"/>
            <a:ext cx="2014543" cy="584776"/>
          </a:xfrm>
          <a:prstGeom prst="rect">
            <a:avLst/>
          </a:prstGeom>
          <a:noFill/>
        </p:spPr>
        <p:txBody>
          <a:bodyPr wrap="square" rtlCol="0">
            <a:spAutoFit/>
          </a:bodyPr>
          <a:lstStyle/>
          <a:p>
            <a:pPr algn="ctr"/>
            <a:r>
              <a:rPr lang="en-US" sz="1600" dirty="0" smtClean="0">
                <a:latin typeface="Arial" pitchFamily="34" charset="0"/>
                <a:cs typeface="Arial" pitchFamily="34" charset="0"/>
              </a:rPr>
              <a:t>molecules to make DNA</a:t>
            </a:r>
          </a:p>
        </p:txBody>
      </p:sp>
      <p:cxnSp>
        <p:nvCxnSpPr>
          <p:cNvPr id="13" name="Straight Arrow Connector 12"/>
          <p:cNvCxnSpPr/>
          <p:nvPr/>
        </p:nvCxnSpPr>
        <p:spPr>
          <a:xfrm>
            <a:off x="2416328" y="2972951"/>
            <a:ext cx="0" cy="84964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06728" y="3822598"/>
            <a:ext cx="1219200" cy="584776"/>
          </a:xfrm>
          <a:prstGeom prst="rect">
            <a:avLst/>
          </a:prstGeom>
          <a:noFill/>
        </p:spPr>
        <p:txBody>
          <a:bodyPr wrap="square" rtlCol="0">
            <a:spAutoFit/>
          </a:bodyPr>
          <a:lstStyle/>
          <a:p>
            <a:pPr algn="ctr"/>
            <a:r>
              <a:rPr lang="en-US" sz="1600" dirty="0" smtClean="0">
                <a:latin typeface="Arial" pitchFamily="34" charset="0"/>
                <a:cs typeface="Arial" pitchFamily="34" charset="0"/>
              </a:rPr>
              <a:t>DNA replication</a:t>
            </a:r>
          </a:p>
        </p:txBody>
      </p:sp>
      <p:sp>
        <p:nvSpPr>
          <p:cNvPr id="15" name="TextBox 14"/>
          <p:cNvSpPr txBox="1"/>
          <p:nvPr/>
        </p:nvSpPr>
        <p:spPr>
          <a:xfrm>
            <a:off x="2137243" y="3676702"/>
            <a:ext cx="609600" cy="769441"/>
          </a:xfrm>
          <a:prstGeom prst="rect">
            <a:avLst/>
          </a:prstGeom>
          <a:noFill/>
        </p:spPr>
        <p:txBody>
          <a:bodyPr wrap="square" rtlCol="0">
            <a:spAutoFit/>
          </a:bodyPr>
          <a:lstStyle/>
          <a:p>
            <a:r>
              <a:rPr lang="en-US" sz="4400" dirty="0" smtClean="0">
                <a:solidFill>
                  <a:srgbClr val="FF0000"/>
                </a:solidFill>
                <a:latin typeface="Zapf Dingbats"/>
                <a:ea typeface="Zapf Dingbats"/>
                <a:cs typeface="Zapf Dingbats"/>
              </a:rPr>
              <a:t>✗</a:t>
            </a:r>
            <a:endParaRPr lang="en-US" sz="4400" dirty="0">
              <a:solidFill>
                <a:srgbClr val="FF0000"/>
              </a:solidFill>
            </a:endParaRPr>
          </a:p>
        </p:txBody>
      </p:sp>
      <p:sp>
        <p:nvSpPr>
          <p:cNvPr id="5" name="TextBox 4"/>
          <p:cNvSpPr txBox="1"/>
          <p:nvPr/>
        </p:nvSpPr>
        <p:spPr>
          <a:xfrm>
            <a:off x="1239826" y="5236582"/>
            <a:ext cx="2353003" cy="646331"/>
          </a:xfrm>
          <a:prstGeom prst="rect">
            <a:avLst/>
          </a:prstGeom>
          <a:noFill/>
        </p:spPr>
        <p:txBody>
          <a:bodyPr wrap="none" rtlCol="0">
            <a:spAutoFit/>
          </a:bodyPr>
          <a:lstStyle/>
          <a:p>
            <a:pPr algn="ctr"/>
            <a:r>
              <a:rPr lang="en-US" dirty="0" smtClean="0"/>
              <a:t>Microtubules arrange</a:t>
            </a:r>
          </a:p>
          <a:p>
            <a:pPr algn="ctr"/>
            <a:r>
              <a:rPr lang="en-US" dirty="0" smtClean="0"/>
              <a:t>chromosomes</a:t>
            </a:r>
            <a:endParaRPr lang="en-US" dirty="0"/>
          </a:p>
        </p:txBody>
      </p:sp>
      <p:sp>
        <p:nvSpPr>
          <p:cNvPr id="16" name="Arc 15"/>
          <p:cNvSpPr/>
          <p:nvPr/>
        </p:nvSpPr>
        <p:spPr>
          <a:xfrm rot="3549163">
            <a:off x="1307867" y="3007805"/>
            <a:ext cx="2333517" cy="2343829"/>
          </a:xfrm>
          <a:prstGeom prst="arc">
            <a:avLst>
              <a:gd name="adj1" fmla="val 18027462"/>
              <a:gd name="adj2" fmla="val 0"/>
            </a:avLst>
          </a:prstGeom>
          <a:noFill/>
          <a:ln>
            <a:solidFill>
              <a:srgbClr val="E2E41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rot="18050837" flipH="1">
            <a:off x="1162210" y="2965835"/>
            <a:ext cx="2333517" cy="2343829"/>
          </a:xfrm>
          <a:prstGeom prst="arc">
            <a:avLst>
              <a:gd name="adj1" fmla="val 18027462"/>
              <a:gd name="adj2" fmla="val 0"/>
            </a:avLst>
          </a:prstGeom>
          <a:noFill/>
          <a:ln>
            <a:solidFill>
              <a:srgbClr val="E2E41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3136281" y="4467141"/>
            <a:ext cx="609600" cy="769441"/>
          </a:xfrm>
          <a:prstGeom prst="rect">
            <a:avLst/>
          </a:prstGeom>
          <a:noFill/>
        </p:spPr>
        <p:txBody>
          <a:bodyPr wrap="square" rtlCol="0">
            <a:spAutoFit/>
          </a:bodyPr>
          <a:lstStyle/>
          <a:p>
            <a:r>
              <a:rPr lang="en-US" sz="4400" dirty="0" smtClean="0">
                <a:solidFill>
                  <a:srgbClr val="FF0000"/>
                </a:solidFill>
                <a:latin typeface="Zapf Dingbats"/>
                <a:ea typeface="Zapf Dingbats"/>
                <a:cs typeface="Zapf Dingbats"/>
              </a:rPr>
              <a:t>✗</a:t>
            </a:r>
            <a:endParaRPr lang="en-US" sz="4400" dirty="0">
              <a:solidFill>
                <a:srgbClr val="FF0000"/>
              </a:solidFill>
            </a:endParaRPr>
          </a:p>
        </p:txBody>
      </p:sp>
      <p:sp>
        <p:nvSpPr>
          <p:cNvPr id="19" name="TextBox 18"/>
          <p:cNvSpPr txBox="1"/>
          <p:nvPr/>
        </p:nvSpPr>
        <p:spPr>
          <a:xfrm>
            <a:off x="1078881" y="4434775"/>
            <a:ext cx="609600" cy="769441"/>
          </a:xfrm>
          <a:prstGeom prst="rect">
            <a:avLst/>
          </a:prstGeom>
          <a:noFill/>
        </p:spPr>
        <p:txBody>
          <a:bodyPr wrap="square" rtlCol="0">
            <a:spAutoFit/>
          </a:bodyPr>
          <a:lstStyle/>
          <a:p>
            <a:r>
              <a:rPr lang="en-US" sz="4400" dirty="0" smtClean="0">
                <a:solidFill>
                  <a:srgbClr val="FF0000"/>
                </a:solidFill>
                <a:latin typeface="Zapf Dingbats"/>
                <a:ea typeface="Zapf Dingbats"/>
                <a:cs typeface="Zapf Dingbats"/>
              </a:rPr>
              <a:t>✗</a:t>
            </a:r>
            <a:endParaRPr lang="en-US" sz="4400" dirty="0">
              <a:solidFill>
                <a:srgbClr val="FF0000"/>
              </a:solidFill>
            </a:endParaRPr>
          </a:p>
        </p:txBody>
      </p:sp>
    </p:spTree>
    <p:extLst>
      <p:ext uri="{BB962C8B-B14F-4D97-AF65-F5344CB8AC3E}">
        <p14:creationId xmlns:p14="http://schemas.microsoft.com/office/powerpoint/2010/main" val="916957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2 - &amp;quot;Do Now&amp;quot;&quot;/&gt;&lt;property id=&quot;20307&quot; value=&quot;322&quot;/&gt;&lt;/object&gt;&lt;object type=&quot;3&quot; unique_id=&quot;10005&quot;&gt;&lt;property id=&quot;20148&quot; value=&quot;5&quot;/&gt;&lt;property id=&quot;20300&quot; value=&quot;Slide 3 - &amp;quot;Different strategies for treating cancer&amp;quot;&quot;/&gt;&lt;property id=&quot;20307&quot; value=&quot;416&quot;/&gt;&lt;/object&gt;&lt;object type=&quot;3&quot; unique_id=&quot;10006&quot;&gt;&lt;property id=&quot;20148&quot; value=&quot;5&quot;/&gt;&lt;property id=&quot;20300&quot; value=&quot;Slide 4 - &amp;quot;Surgery - pros&amp;quot;&quot;/&gt;&lt;property id=&quot;20307&quot; value=&quot;417&quot;/&gt;&lt;/object&gt;&lt;object type=&quot;3&quot; unique_id=&quot;10007&quot;&gt;&lt;property id=&quot;20148&quot; value=&quot;5&quot;/&gt;&lt;property id=&quot;20300&quot; value=&quot;Slide 5 - &amp;quot;Surgery - cons&amp;quot;&quot;/&gt;&lt;property id=&quot;20307&quot; value=&quot;423&quot;/&gt;&lt;/object&gt;&lt;object type=&quot;3&quot; unique_id=&quot;10008&quot;&gt;&lt;property id=&quot;20148&quot; value=&quot;5&quot;/&gt;&lt;property id=&quot;20300&quot; value=&quot;Slide 6 - &amp;quot;Radiation mechanism&amp;quot;&quot;/&gt;&lt;property id=&quot;20307&quot; value=&quot;422&quot;/&gt;&lt;/object&gt;&lt;object type=&quot;3&quot; unique_id=&quot;10009&quot;&gt;&lt;property id=&quot;20148&quot; value=&quot;5&quot;/&gt;&lt;property id=&quot;20300&quot; value=&quot;Slide 7 - &amp;quot;Radiation pros&amp;quot;&quot;/&gt;&lt;property id=&quot;20307&quot; value=&quot;424&quot;/&gt;&lt;/object&gt;&lt;object type=&quot;3&quot; unique_id=&quot;10010&quot;&gt;&lt;property id=&quot;20148&quot; value=&quot;5&quot;/&gt;&lt;property id=&quot;20300&quot; value=&quot;Slide 8 - &amp;quot;Radiation cons&amp;quot;&quot;/&gt;&lt;property id=&quot;20307&quot; value=&quot;425&quot;/&gt;&lt;/object&gt;&lt;object type=&quot;3&quot; unique_id=&quot;10011&quot;&gt;&lt;property id=&quot;20148&quot; value=&quot;5&quot;/&gt;&lt;property id=&quot;20300&quot; value=&quot;Slide 9 - &amp;quot;Chemotherapy Mechanism&amp;quot;&quot;/&gt;&lt;property id=&quot;20307&quot; value=&quot;427&quot;/&gt;&lt;/object&gt;&lt;object type=&quot;3&quot; unique_id=&quot;10012&quot;&gt;&lt;property id=&quot;20148&quot; value=&quot;5&quot;/&gt;&lt;property id=&quot;20300&quot; value=&quot;Slide 10 - &amp;quot;Chemotherapy Pros&amp;quot;&quot;/&gt;&lt;property id=&quot;20307&quot; value=&quot;426&quot;/&gt;&lt;/object&gt;&lt;object type=&quot;3&quot; unique_id=&quot;10013&quot;&gt;&lt;property id=&quot;20148&quot; value=&quot;5&quot;/&gt;&lt;property id=&quot;20300&quot; value=&quot;Slide 11 - &amp;quot;Chemotherapy Cons&amp;quot;&quot;/&gt;&lt;property id=&quot;20307&quot; value=&quot;428&quot;/&gt;&lt;/object&gt;&lt;object type=&quot;3&quot; unique_id=&quot;10014&quot;&gt;&lt;property id=&quot;20148&quot; value=&quot;5&quot;/&gt;&lt;property id=&quot;20300&quot; value=&quot;Slide 12 - &amp;quot;Activity  &amp;quot;&quot;/&gt;&lt;property id=&quot;20307&quot; value=&quot;384&quot;/&gt;&lt;/object&gt;&lt;object type=&quot;3&quot; unique_id=&quot;10015&quot;&gt;&lt;property id=&quot;20148&quot; value=&quot;5&quot;/&gt;&lt;property id=&quot;20300&quot; value=&quot;Slide 13 - &amp;quot;Wrap up&amp;quot;&quot;/&gt;&lt;property id=&quot;20307&quot; value=&quot;415&quot;/&gt;&lt;/object&gt;&lt;object type=&quot;3&quot; unique_id=&quot;10016&quot;&gt;&lt;property id=&quot;20148&quot; value=&quot;5&quot;/&gt;&lt;property id=&quot;20300&quot; value=&quot;Slide 14 - &amp;quot;Homework&amp;quot;&quot;/&gt;&lt;property id=&quot;20307&quot; value=&quot;269&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template.thmx</Template>
  <TotalTime>29110</TotalTime>
  <Words>477</Words>
  <Application>Microsoft Macintosh PowerPoint</Application>
  <PresentationFormat>On-screen Show (4:3)</PresentationFormat>
  <Paragraphs>140</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MD template</vt:lpstr>
      <vt:lpstr>PowerPoint Presentation</vt:lpstr>
      <vt:lpstr>Do Now</vt:lpstr>
      <vt:lpstr>Different strategies for treating cancer</vt:lpstr>
      <vt:lpstr>Surgery - pros</vt:lpstr>
      <vt:lpstr>Surgery - cons</vt:lpstr>
      <vt:lpstr>Radiation mechanism</vt:lpstr>
      <vt:lpstr>Radiation pros</vt:lpstr>
      <vt:lpstr>Radiation cons</vt:lpstr>
      <vt:lpstr>Chemotherapy Mechanism</vt:lpstr>
      <vt:lpstr>Chemotherapy Pros</vt:lpstr>
      <vt:lpstr>Chemotherapy Cons</vt:lpstr>
      <vt:lpstr>Activity  </vt:lpstr>
      <vt:lpstr>Wrap up</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Jane Newbold</cp:lastModifiedBy>
  <cp:revision>395</cp:revision>
  <cp:lastPrinted>2010-11-09T17:54:24Z</cp:lastPrinted>
  <dcterms:created xsi:type="dcterms:W3CDTF">2014-06-06T12:27:26Z</dcterms:created>
  <dcterms:modified xsi:type="dcterms:W3CDTF">2016-04-29T20:11:17Z</dcterms:modified>
</cp:coreProperties>
</file>